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2"/>
  </p:notesMasterIdLst>
  <p:sldIdLst>
    <p:sldId id="276" r:id="rId2"/>
    <p:sldId id="279" r:id="rId3"/>
    <p:sldId id="314" r:id="rId4"/>
    <p:sldId id="256" r:id="rId5"/>
    <p:sldId id="277" r:id="rId6"/>
    <p:sldId id="285" r:id="rId7"/>
    <p:sldId id="313" r:id="rId8"/>
    <p:sldId id="280" r:id="rId9"/>
    <p:sldId id="281" r:id="rId10"/>
    <p:sldId id="282" r:id="rId11"/>
    <p:sldId id="283" r:id="rId12"/>
    <p:sldId id="286" r:id="rId13"/>
    <p:sldId id="278" r:id="rId14"/>
    <p:sldId id="296" r:id="rId15"/>
    <p:sldId id="300" r:id="rId16"/>
    <p:sldId id="287" r:id="rId17"/>
    <p:sldId id="301" r:id="rId18"/>
    <p:sldId id="309" r:id="rId19"/>
    <p:sldId id="306" r:id="rId20"/>
    <p:sldId id="308" r:id="rId21"/>
    <p:sldId id="320" r:id="rId22"/>
    <p:sldId id="318" r:id="rId23"/>
    <p:sldId id="315" r:id="rId24"/>
    <p:sldId id="307" r:id="rId25"/>
    <p:sldId id="302" r:id="rId26"/>
    <p:sldId id="305" r:id="rId27"/>
    <p:sldId id="319" r:id="rId28"/>
    <p:sldId id="288" r:id="rId29"/>
    <p:sldId id="289" r:id="rId30"/>
    <p:sldId id="291" r:id="rId31"/>
    <p:sldId id="290" r:id="rId32"/>
    <p:sldId id="292" r:id="rId33"/>
    <p:sldId id="303" r:id="rId34"/>
    <p:sldId id="298" r:id="rId35"/>
    <p:sldId id="311" r:id="rId36"/>
    <p:sldId id="312" r:id="rId37"/>
    <p:sldId id="299" r:id="rId38"/>
    <p:sldId id="304" r:id="rId39"/>
    <p:sldId id="257" r:id="rId40"/>
    <p:sldId id="294" r:id="rId41"/>
  </p:sldIdLst>
  <p:sldSz cx="18288000" cy="10287000"/>
  <p:notesSz cx="6858000" cy="91440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Inter" panose="020B0502030000000004" pitchFamily="34" charset="0"/>
      <p:regular r:id="rId47"/>
    </p:embeddedFont>
    <p:embeddedFont>
      <p:font typeface="Montserrat" pitchFamily="2" charset="77"/>
      <p:regular r:id="rId48"/>
      <p:bold r:id="rId49"/>
      <p:italic r:id="rId50"/>
      <p:boldItalic r:id="rId51"/>
    </p:embeddedFont>
    <p:embeddedFont>
      <p:font typeface="Poppins SemiBold" panose="020B060402020202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6" autoAdjust="0"/>
    <p:restoredTop sz="59594" autoAdjust="0"/>
  </p:normalViewPr>
  <p:slideViewPr>
    <p:cSldViewPr>
      <p:cViewPr varScale="1">
        <p:scale>
          <a:sx n="47" d="100"/>
          <a:sy n="47" d="100"/>
        </p:scale>
        <p:origin x="204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747EA-3227-1345-B8BB-107AA38139CB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915BB-932B-424E-8E2B-75041D23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33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53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8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3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2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7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30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83CE2-7A21-A4E9-4FE7-5971E1B34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B7D28-5245-FB28-EBF7-6B4143C6D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14FD1-A0A0-9E0A-B924-42B28B37B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B5F0A-0594-952C-D0A3-88A58A90C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7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1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77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93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C2FA0-DF86-857D-D1DF-9928B86A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D695B5-6047-1E44-2733-ACCF42151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6B14F-CAA8-0528-5F52-5604555AE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8A826-8DD0-45F3-EF38-4BE9A5CE6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8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D03B2-8EB5-88F7-D288-77B4E8BC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198A7-1DEF-7E73-E10B-5023F3ECE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1FC53-81B5-F6EB-5493-D00C2C005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2B67-6802-A028-3A14-035FE32C3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9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C2FA0-DF86-857D-D1DF-9928B86A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D695B5-6047-1E44-2733-ACCF42151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6B14F-CAA8-0528-5F52-5604555AE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8A826-8DD0-45F3-EF38-4BE9A5CE6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8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69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9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80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B684-F183-BEBA-12B1-6CEB38FDD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8FE9C7-98B6-76B6-3D9B-3290F8EF8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4A718-3F2C-BE05-A21E-CD568CF04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__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D311A-F1F1-07C1-4117-704BE3070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22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9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14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53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3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www.ianww.com</a:t>
            </a:r>
            <a:r>
              <a:rPr lang="en-US" dirty="0"/>
              <a:t>/</a:t>
            </a:r>
            <a:r>
              <a:rPr lang="en-US" dirty="0" err="1"/>
              <a:t>llm-tools#all-data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7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90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23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34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77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49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85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97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9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89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4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15BB-932B-424E-8E2B-75041D23FD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C949-22EB-E74E-B755-F88F20400A13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F0B9D-39A7-474D-97BE-C14D59570327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E91F-74CC-8949-BD76-ED682904E3E0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D665-569B-824C-BF75-FAB6BDA036A5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E421-7916-D847-B5BA-6C75B4E5E842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D2FC1-226F-9146-8F1D-1F97CB21F717}" type="datetime1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745B-D2EC-D44C-B657-5B4262A02CD4}" type="datetime1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5E68-3A05-3343-A913-6977BDA6C904}" type="datetime1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8AE9-A0C3-9C4C-8BF5-B15BA3CA9B79}" type="datetime1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78CB-FEB7-004D-A045-3C85E3F6F1AD}" type="datetime1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9D5F-F3EA-4640-8FA6-99309013271F}" type="datetime1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7AC7B-398A-154A-9F47-655CE6D08530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BDDB8-39F8-5722-81A6-4BF4CDD18992}"/>
              </a:ext>
            </a:extLst>
          </p:cNvPr>
          <p:cNvSpPr txBox="1"/>
          <p:nvPr userDrawn="1"/>
        </p:nvSpPr>
        <p:spPr>
          <a:xfrm>
            <a:off x="228600" y="9827696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90C367A-BBA6-AE45-9071-0F08C64517D0}" type="slidenum">
              <a:rPr lang="en-US" smtClean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jpeg"/><Relationship Id="rId3" Type="http://schemas.openxmlformats.org/officeDocument/2006/relationships/image" Target="../media/image23.jpeg"/><Relationship Id="rId21" Type="http://schemas.openxmlformats.org/officeDocument/2006/relationships/image" Target="../media/image40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5.jpe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jpeg"/><Relationship Id="rId23" Type="http://schemas.openxmlformats.org/officeDocument/2006/relationships/image" Target="../media/image42.jpeg"/><Relationship Id="rId10" Type="http://schemas.openxmlformats.org/officeDocument/2006/relationships/image" Target="../media/image29.jpeg"/><Relationship Id="rId19" Type="http://schemas.openxmlformats.org/officeDocument/2006/relationships/image" Target="../media/image38.png"/><Relationship Id="rId4" Type="http://schemas.openxmlformats.org/officeDocument/2006/relationships/image" Target="../media/image1.jp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AB996-A8B9-A8C9-E0AA-B9BBDD5DC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0A39900-95F2-BF9C-21E4-659F5F5E0640}"/>
              </a:ext>
            </a:extLst>
          </p:cNvPr>
          <p:cNvSpPr txBox="1"/>
          <p:nvPr/>
        </p:nvSpPr>
        <p:spPr>
          <a:xfrm>
            <a:off x="3352800" y="3485172"/>
            <a:ext cx="1158240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ChatGPT said what?!?</a:t>
            </a: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E77E79A-1A01-5270-EBB9-F7602A88202D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522A-D45F-9994-0986-35A3D8FEA7BB}"/>
              </a:ext>
            </a:extLst>
          </p:cNvPr>
          <p:cNvSpPr txBox="1"/>
          <p:nvPr/>
        </p:nvSpPr>
        <p:spPr>
          <a:xfrm>
            <a:off x="8834514" y="6528253"/>
            <a:ext cx="9144000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3306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Tracey Kroll</a:t>
            </a:r>
          </a:p>
          <a:p>
            <a:pPr algn="r">
              <a:lnSpc>
                <a:spcPts val="3306"/>
              </a:lnSpc>
            </a:pPr>
            <a:r>
              <a:rPr lang="en-US" sz="3200" kern="0" dirty="0" err="1">
                <a:latin typeface="Montserrat" pitchFamily="2" charset="77"/>
                <a:sym typeface="Lato"/>
              </a:rPr>
              <a:t>Tracey@antrimsolutions.com</a:t>
            </a:r>
            <a:endParaRPr lang="en-US" sz="3200" kern="0" dirty="0">
              <a:latin typeface="Montserrat" pitchFamily="2" charset="77"/>
              <a:sym typeface="Lato"/>
            </a:endParaRPr>
          </a:p>
          <a:p>
            <a:pPr algn="r">
              <a:lnSpc>
                <a:spcPts val="3306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4088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A7A04-EEC4-6A94-9841-958D81E9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C1727-0A10-8A0D-1537-FEC5DCC2E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56F0F4C5-24CF-0A88-7CD7-07A6C20E1DC6}"/>
              </a:ext>
            </a:extLst>
          </p:cNvPr>
          <p:cNvSpPr txBox="1"/>
          <p:nvPr/>
        </p:nvSpPr>
        <p:spPr>
          <a:xfrm>
            <a:off x="381000" y="495300"/>
            <a:ext cx="16383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Challenges in LLM Evaluation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1F9405A-EAB3-5B4F-3BB6-1C8CAC9A2FD4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5B08D-E305-B04F-1F2C-459E4613854A}"/>
              </a:ext>
            </a:extLst>
          </p:cNvPr>
          <p:cNvSpPr txBox="1"/>
          <p:nvPr/>
        </p:nvSpPr>
        <p:spPr>
          <a:xfrm>
            <a:off x="685800" y="2400300"/>
            <a:ext cx="16383000" cy="6104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Lack of agreement between human evaluators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Lack of ground truth for open ended questions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Lack of consistency between models or responses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Lack of robustness of evaluation techniques</a:t>
            </a:r>
          </a:p>
          <a:p>
            <a:pPr algn="l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Cost and scalability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Trade-offs between metrics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Lack of direct ROI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Resource constraints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8333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6FC5-1421-8F12-3CAF-473CBEBB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EB8F0-9816-5A59-3766-A2FD2B06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3DCD3D1-CABB-C139-60AE-7E5374020F64}"/>
              </a:ext>
            </a:extLst>
          </p:cNvPr>
          <p:cNvSpPr txBox="1"/>
          <p:nvPr/>
        </p:nvSpPr>
        <p:spPr>
          <a:xfrm>
            <a:off x="381000" y="495300"/>
            <a:ext cx="16383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Human vs Automated Evaluation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8C9F7AB-7627-4F58-F6DD-D6E8CBABFE5A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F4BDD-6D62-98A0-2DD1-421FF6ADBA99}"/>
              </a:ext>
            </a:extLst>
          </p:cNvPr>
          <p:cNvSpPr txBox="1"/>
          <p:nvPr/>
        </p:nvSpPr>
        <p:spPr>
          <a:xfrm>
            <a:off x="685800" y="2400300"/>
            <a:ext cx="163830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8DC32FE-4A78-50C4-67A2-782880105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41211"/>
              </p:ext>
            </p:extLst>
          </p:nvPr>
        </p:nvGraphicFramePr>
        <p:xfrm>
          <a:off x="381000" y="1868318"/>
          <a:ext cx="17292714" cy="578978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3242424371"/>
                    </a:ext>
                  </a:extLst>
                </a:gridCol>
                <a:gridCol w="8758314">
                  <a:extLst>
                    <a:ext uri="{9D8B030D-6E8A-4147-A177-3AD203B41FA5}">
                      <a16:colId xmlns:a16="http://schemas.microsoft.com/office/drawing/2014/main" val="1878482139"/>
                    </a:ext>
                  </a:extLst>
                </a:gridCol>
              </a:tblGrid>
              <a:tr h="826659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Human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Automated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80661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Can interpret ambiguity and context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  <a:sym typeface="Inter"/>
                        </a:rPr>
                        <a:t>Fast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and scalable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528992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Good at evaluating open-ended or creative responses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Consistent and repeatable judgments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065466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May be slow and inconsistent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Cost-effective for large datasets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8779884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Expensive and time-consuming at scale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May miss nuance or struggle with edge cases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563762"/>
                  </a:ext>
                </a:extLst>
              </a:tr>
              <a:tr h="8721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Subject to bias and fatigue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SzPts val="1000"/>
                        <a:buFont typeface="Symbol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Inter"/>
                        </a:rPr>
                        <a:t>Requires careful prompt or metric design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896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569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23487-BEE7-AFC7-7AA1-DCF3FAAE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3492E-95C2-9695-44E8-C75735B9D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26EF6E1-B93B-8A68-4D70-7E63DE2F9ED5}"/>
              </a:ext>
            </a:extLst>
          </p:cNvPr>
          <p:cNvSpPr txBox="1"/>
          <p:nvPr/>
        </p:nvSpPr>
        <p:spPr>
          <a:xfrm>
            <a:off x="2019300" y="3086100"/>
            <a:ext cx="142494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Prompt Engineering</a:t>
            </a:r>
            <a:b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</a:br>
            <a:r>
              <a:rPr lang="en-US" sz="72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Help The LLM Help You</a:t>
            </a: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E7D4A6F-F216-AE1E-18F2-33BAF5B77837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3940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3C01C-6439-9C90-B561-E3834844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D8465-128D-03D6-83A3-DB17578A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BA633FBB-C848-257F-AD09-8031B868463C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Elements of a Prompt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7F23F3F-BAA3-2FF1-6A49-BE70CCC39D6D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DBB9F55-6270-39A1-ABC1-736063AE8A3A}"/>
              </a:ext>
            </a:extLst>
          </p:cNvPr>
          <p:cNvSpPr txBox="1"/>
          <p:nvPr/>
        </p:nvSpPr>
        <p:spPr>
          <a:xfrm>
            <a:off x="685800" y="2400300"/>
            <a:ext cx="163830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Instruction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Context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Example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Input data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Output instructions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Constraints, if any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3068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DDDCE-1F3A-7989-0025-CDBDD669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EACFD-3B17-46B4-4125-55A0C0F82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9F2DD72A-E425-A5A3-2FA1-23093CA0EA7D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Some tips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B33B294-380B-FF87-4A48-18D106D5ADA0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99F0ED5-889C-F670-86A8-46BA294CAB72}"/>
              </a:ext>
            </a:extLst>
          </p:cNvPr>
          <p:cNvSpPr txBox="1"/>
          <p:nvPr/>
        </p:nvSpPr>
        <p:spPr>
          <a:xfrm>
            <a:off x="660399" y="1515318"/>
            <a:ext cx="11202619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Give the model a persona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Tell the model who the audience is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Be specific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Do, not don’t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Include few shot examples with your desired output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Use formatting for sections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Be nice – or don’t! 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Instruct the model to think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Try the “human test”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Break down complex tasks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Try different models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5815EBF-6A58-6939-4112-0EB3E94E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376" y="495300"/>
            <a:ext cx="4496825" cy="674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9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2FE0-2716-4553-740B-E67465BE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E1A68-2BB9-90C8-6BBA-CB4E3805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DEE9504-BBB7-D018-FB17-ED09C01A8901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Example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D13259D-AC6F-DF62-6C7B-AE66ED1AA53D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635766-7210-F22F-2E55-7BBDCBA80C0F}"/>
              </a:ext>
            </a:extLst>
          </p:cNvPr>
          <p:cNvSpPr txBox="1"/>
          <p:nvPr/>
        </p:nvSpPr>
        <p:spPr>
          <a:xfrm>
            <a:off x="660400" y="1861691"/>
            <a:ext cx="163830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335A2-49DA-4821-AF83-EE7D52540685}"/>
              </a:ext>
            </a:extLst>
          </p:cNvPr>
          <p:cNvSpPr txBox="1"/>
          <p:nvPr/>
        </p:nvSpPr>
        <p:spPr>
          <a:xfrm>
            <a:off x="381000" y="1649462"/>
            <a:ext cx="1759751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You are an experienced product manager evaluating user feedback on a new time scheduling feature.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Your task is to classify the sentiment of the following customer review as positive, neutral, or negative.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### Examples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Review: "Right-clicking to duplicate appointments saves me so much time!"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Sentiment: positive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Review: "The scheduling tool is okay, but I still use my old calendar app."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Sentiment: neutral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Review: "The feature crashes every time I try to edit recurring events."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Sentiment: negative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### Output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Respond with only one of the following words: positive, neutral, or negative. Do not include punctuation, quotes, or explanations.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D49F-8E65-59AC-6BF2-D5BA2DB4475C}"/>
              </a:ext>
            </a:extLst>
          </p:cNvPr>
          <p:cNvSpPr txBox="1"/>
          <p:nvPr/>
        </p:nvSpPr>
        <p:spPr>
          <a:xfrm>
            <a:off x="406400" y="7847944"/>
            <a:ext cx="1422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### Review to Evaluate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Not a fan of the new scheduling feature. Not sure why they wanted to change it. Now it just feels cluttered and harder to use. </a:t>
            </a:r>
          </a:p>
        </p:txBody>
      </p:sp>
    </p:spTree>
    <p:extLst>
      <p:ext uri="{BB962C8B-B14F-4D97-AF65-F5344CB8AC3E}">
        <p14:creationId xmlns:p14="http://schemas.microsoft.com/office/powerpoint/2010/main" val="3420174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83E0-76B4-9F3B-0BDC-1AE289A6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C8BD75-DD31-0221-7FCB-DC501BE3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B822174C-BE9E-19A0-9CF7-CB05AF8C48BC}"/>
              </a:ext>
            </a:extLst>
          </p:cNvPr>
          <p:cNvSpPr txBox="1"/>
          <p:nvPr/>
        </p:nvSpPr>
        <p:spPr>
          <a:xfrm>
            <a:off x="2019300" y="3950866"/>
            <a:ext cx="142494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Rating the Robots</a:t>
            </a:r>
            <a:endParaRPr lang="en-US" sz="80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3E67F57-4F31-6359-3556-D20483B5C0DD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5578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07085-FA96-E099-770C-5F37B301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ACD01-EFE8-B2EE-B7DC-C92D06C69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C076227F-3AF8-51E1-F340-F2D1A3F2CD32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Task First, Metric Second 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F86D67A-6902-B894-31AF-ED3359C4CDCF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14867FB-E8D8-0D07-E25E-8892F6571FE1}"/>
              </a:ext>
            </a:extLst>
          </p:cNvPr>
          <p:cNvSpPr txBox="1"/>
          <p:nvPr/>
        </p:nvSpPr>
        <p:spPr>
          <a:xfrm>
            <a:off x="406400" y="2123926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Different tasks need different kinds of evaluation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9D5258-F36E-9C7F-26A7-42C47A4F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97776"/>
              </p:ext>
            </p:extLst>
          </p:nvPr>
        </p:nvGraphicFramePr>
        <p:xfrm>
          <a:off x="914400" y="2761109"/>
          <a:ext cx="13030200" cy="56388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3242424371"/>
                    </a:ext>
                  </a:extLst>
                </a:gridCol>
                <a:gridCol w="8077200">
                  <a:extLst>
                    <a:ext uri="{9D8B030D-6E8A-4147-A177-3AD203B41FA5}">
                      <a16:colId xmlns:a16="http://schemas.microsoft.com/office/drawing/2014/main" val="187848213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What to Measure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806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Translation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Accuracy, Fluency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52899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Summarization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Conciseness, Key Info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065466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Chatbots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Relevance, Tone, Politeness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8779884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Creative Writing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Originality, Coherence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56376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Question Answering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Precision, Correctness, Relevance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8963059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Code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Correctness, Efficiency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808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94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481D-C62D-8E92-C5ED-B9E6A8ECE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EBD92-D641-B6E9-0719-34AFF61CB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34B68C7-095D-5A8F-5BA1-1082D5285CEB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Specialty Testing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011C544-9C73-81A6-19BF-918522918551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666A9B4-1F1B-A8E1-D38A-7B7ACD868C97}"/>
              </a:ext>
            </a:extLst>
          </p:cNvPr>
          <p:cNvSpPr txBox="1"/>
          <p:nvPr/>
        </p:nvSpPr>
        <p:spPr>
          <a:xfrm>
            <a:off x="685800" y="2400300"/>
            <a:ext cx="16383000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Toxicity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Emotional Intelligence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Bias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Moral Reasoning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Adversarial Testing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Persona Adherence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Performance/Latency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71636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FA59BB3-EB30-938C-47F6-06F686A48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60165-249E-CD8E-AEAB-ADB71F807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A3396C0-9885-CBE6-710A-9D647773CC56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Human Scoring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295BB43-8DC2-F8F1-F867-97A34A9D0BE6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8E78A75-63A8-B354-A1B5-6A067713AAEC}"/>
              </a:ext>
            </a:extLst>
          </p:cNvPr>
          <p:cNvSpPr txBox="1"/>
          <p:nvPr/>
        </p:nvSpPr>
        <p:spPr>
          <a:xfrm>
            <a:off x="685800" y="2400300"/>
            <a:ext cx="163830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Holistic, subjective assessment of LLM output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Relies on human perception, often without rigid structure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Ranking is based on intuition, expertise, or broad criteria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Excels with open-ended tasks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Broad and flexible - can judge anything from creativity to emotional tone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Can be slow, expensive, and inconsistent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5EA95-25FD-A71C-2ECE-C14991EC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9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3F88A-AF4F-DE44-D178-07F6BBA27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CF4CA1-103B-44A7-8021-A71CCA25B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D5B599F3-174A-6305-E580-16458315ADDE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Agenda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BBE20D0-820F-3339-6C39-2314E1008398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2F201D6-BB0D-4D4B-7D2C-90213311D706}"/>
              </a:ext>
            </a:extLst>
          </p:cNvPr>
          <p:cNvSpPr txBox="1"/>
          <p:nvPr/>
        </p:nvSpPr>
        <p:spPr>
          <a:xfrm>
            <a:off x="685800" y="2400300"/>
            <a:ext cx="16383000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Overview of LLM Evaluation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Prompt Engineering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Evaluation Methods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LLM as a Judge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Evaluation Frameworks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Q&amp;A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97930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8304-AF6E-7CE7-837C-44165E897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7E501-7810-1063-CE5B-11C61ED1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3362392-8023-F1BF-3F5C-D72EC96F1841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Checklist scoring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577243C-F8CC-4290-68E5-AA382B02C0B4}"/>
              </a:ext>
            </a:extLst>
          </p:cNvPr>
          <p:cNvSpPr txBox="1"/>
          <p:nvPr/>
        </p:nvSpPr>
        <p:spPr>
          <a:xfrm>
            <a:off x="-1402918" y="2385806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4575D-D13A-B01B-1925-E2B723BFF1E7}"/>
              </a:ext>
            </a:extLst>
          </p:cNvPr>
          <p:cNvSpPr txBox="1"/>
          <p:nvPr/>
        </p:nvSpPr>
        <p:spPr>
          <a:xfrm>
            <a:off x="685800" y="2400300"/>
            <a:ext cx="16383000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Systematic, criteria-based assessment using a structured rubric to check specific qualities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Narrower, task-specific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Ensures consistency across evaluations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Can be done by humans or automated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Structured and repeatable, reducing subjectivity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73507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95D78B-6FAA-8153-BC99-360E86FA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CA59DC-3C4F-65A1-216F-E6C53A573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FC55011-FF59-7231-1992-B6C851DDA930}"/>
              </a:ext>
            </a:extLst>
          </p:cNvPr>
          <p:cNvSpPr txBox="1"/>
          <p:nvPr/>
        </p:nvSpPr>
        <p:spPr>
          <a:xfrm>
            <a:off x="381000" y="495300"/>
            <a:ext cx="138684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Counting Words, Not Meaning: BLEU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4A1EA6E-1245-2E75-17D2-69218453669B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3A0D59-DAA6-DBE2-B653-4EF4FF635B8D}"/>
              </a:ext>
            </a:extLst>
          </p:cNvPr>
          <p:cNvSpPr txBox="1"/>
          <p:nvPr/>
        </p:nvSpPr>
        <p:spPr>
          <a:xfrm>
            <a:off x="685800" y="2019300"/>
            <a:ext cx="16383000" cy="8258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BLEU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Calculates overlap between LLM text and human version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Counts how many words or short phrases overlap between the two, then tweaks the score so it’s not fooled by length or randomness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Limited because BLEU cares about words, not meaning (‘quick’ &lt;&gt; ‘fast’)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Use for translation</a:t>
            </a:r>
          </a:p>
          <a:p>
            <a:pPr lvl="1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>
              <a:lnSpc>
                <a:spcPts val="2800"/>
              </a:lnSpc>
            </a:pP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Human sentence: 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The dog is playing with a ball.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LLM output: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The dog is playing with a cat.</a:t>
            </a:r>
          </a:p>
          <a:p>
            <a:pPr lvl="1">
              <a:lnSpc>
                <a:spcPts val="2800"/>
              </a:lnSpc>
            </a:pP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	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70922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E64732-56AE-0824-9EED-967BB4DD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33CFB-7CB6-FAC9-4472-D26DD97AF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39A1D4DA-2FE1-0470-3A16-5A5EA7A8F6BA}"/>
              </a:ext>
            </a:extLst>
          </p:cNvPr>
          <p:cNvSpPr txBox="1"/>
          <p:nvPr/>
        </p:nvSpPr>
        <p:spPr>
          <a:xfrm>
            <a:off x="381000" y="495300"/>
            <a:ext cx="16383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Counting Words, Not Meaning: ROGUE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43DAA25-4AFE-AEE6-3CFC-8AD53543FD55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05BC450-6CF8-C364-59EC-83E79D062FAE}"/>
              </a:ext>
            </a:extLst>
          </p:cNvPr>
          <p:cNvSpPr txBox="1"/>
          <p:nvPr/>
        </p:nvSpPr>
        <p:spPr>
          <a:xfrm>
            <a:off x="685800" y="2019300"/>
            <a:ext cx="16383000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ROGUE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Calculates key ideas between LLM text and human version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Finds word sequences shared by the machine summary and the human one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Still surface-level; doesn’t understand meaning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Use for summarization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>
              <a:lnSpc>
                <a:spcPts val="2800"/>
              </a:lnSpc>
            </a:pP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Human sentence: 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The dog is playing with a ball.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LLM output: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The dog is playing with a cat.</a:t>
            </a:r>
          </a:p>
          <a:p>
            <a:pPr lvl="1">
              <a:lnSpc>
                <a:spcPts val="2800"/>
              </a:lnSpc>
            </a:pP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	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0755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D78B-6FAA-8153-BC99-360E86FA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CA59DC-3C4F-65A1-216F-E6C53A573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FC55011-FF59-7231-1992-B6C851DDA930}"/>
              </a:ext>
            </a:extLst>
          </p:cNvPr>
          <p:cNvSpPr txBox="1"/>
          <p:nvPr/>
        </p:nvSpPr>
        <p:spPr>
          <a:xfrm>
            <a:off x="381000" y="495300"/>
            <a:ext cx="138684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Counting Words, Not Meaning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4A1EA6E-1245-2E75-17D2-69218453669B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3A0D59-DAA6-DBE2-B653-4EF4FF635B8D}"/>
              </a:ext>
            </a:extLst>
          </p:cNvPr>
          <p:cNvSpPr txBox="1"/>
          <p:nvPr/>
        </p:nvSpPr>
        <p:spPr>
          <a:xfrm>
            <a:off x="685800" y="2019300"/>
            <a:ext cx="16383000" cy="10413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Where we came from: 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Compared machine outputs to human references by counting overlapping words</a:t>
            </a:r>
          </a:p>
          <a:p>
            <a:pPr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Popular metrics: BLEU (translation), ROUGE (summarization), METEOR (tried to add synonyms) </a:t>
            </a:r>
          </a:p>
          <a:p>
            <a:pPr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Limited because these methods care about words, not meaning (‘quick’ &lt;&gt; ‘fast’)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>
              <a:lnSpc>
                <a:spcPts val="2800"/>
              </a:lnSpc>
            </a:pP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Human sentence: 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The meal tasted terrible.</a:t>
            </a:r>
          </a:p>
          <a:p>
            <a:pPr lvl="1">
              <a:lnSpc>
                <a:spcPts val="2800"/>
              </a:lnSpc>
            </a:pPr>
            <a:r>
              <a:rPr lang="en-US" sz="3200" dirty="0"/>
              <a:t>≠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ML output: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Our food was awful.</a:t>
            </a:r>
          </a:p>
          <a:p>
            <a:pPr lvl="1"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	</a:t>
            </a:r>
          </a:p>
          <a:p>
            <a:pPr lvl="1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lvl="1">
              <a:lnSpc>
                <a:spcPts val="2800"/>
              </a:lnSpc>
            </a:pP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Human sentence: 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The dog is playing with a ball.</a:t>
            </a:r>
          </a:p>
          <a:p>
            <a:pPr lvl="1">
              <a:lnSpc>
                <a:spcPts val="2800"/>
              </a:lnSpc>
            </a:pPr>
            <a:r>
              <a:rPr lang="en-US" sz="3200" dirty="0"/>
              <a:t>≈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ML output: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The dog is playing with a bomb.</a:t>
            </a:r>
          </a:p>
          <a:p>
            <a:pPr lvl="1">
              <a:lnSpc>
                <a:spcPts val="2800"/>
              </a:lnSpc>
            </a:pP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</a:b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	</a:t>
            </a:r>
          </a:p>
          <a:p>
            <a:pPr marL="914400" lvl="1" indent="-4572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35559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D527-5D61-E3FA-66F2-FE3B52B3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8E5A98-047B-5F65-C1F1-16772D2E4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DF5160D4-5E15-6F41-9305-290EB470A11E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Semantic Similarity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0D888E65-09BA-7789-5D07-D5A57B2102A6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E5D7321-753F-3CA3-AC73-67F9F3C2BEA8}"/>
              </a:ext>
            </a:extLst>
          </p:cNvPr>
          <p:cNvSpPr txBox="1"/>
          <p:nvPr/>
        </p:nvSpPr>
        <p:spPr>
          <a:xfrm>
            <a:off x="685800" y="2400300"/>
            <a:ext cx="16383000" cy="6986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Looks at meaning - better than counting overlapping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Harder to implement - often uses embeddings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Can recognize that ‘quick’ and ‘fast’ mean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Can give high score to answers that are different in words but similar in meaning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Helpful for open-ended tasks like summarization, chat, or paraphrasing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63950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6347-CC50-1B27-64FA-1AA4532AC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ACE2C0-DD55-6212-DBA0-7F8ECDBE4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3D447DE1-0D21-4BA7-16BA-C977CEF0A66C}"/>
              </a:ext>
            </a:extLst>
          </p:cNvPr>
          <p:cNvSpPr txBox="1"/>
          <p:nvPr/>
        </p:nvSpPr>
        <p:spPr>
          <a:xfrm>
            <a:off x="2019300" y="3950866"/>
            <a:ext cx="142494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Getting Judgy…</a:t>
            </a:r>
            <a:endParaRPr lang="en-US" sz="80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0505EA78-F560-6D02-163A-6ECB700D1C81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3448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88B27-9DA6-80BA-A54A-93D2A18A5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37B687-4247-E60C-045A-2669E3E8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C38DF0C-F4B1-26C1-36D5-6DDA50FD6C00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LLM as a Judge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EE0F861-50E9-6ADE-C7FF-A4175C4D3AC4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CB33600-DEAB-CDC8-7A6A-B40C3E889723}"/>
              </a:ext>
            </a:extLst>
          </p:cNvPr>
          <p:cNvSpPr txBox="1"/>
          <p:nvPr/>
        </p:nvSpPr>
        <p:spPr>
          <a:xfrm>
            <a:off x="685800" y="2400300"/>
            <a:ext cx="16383000" cy="565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Using a language model to evaluate the quality of another model’s response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Provide the prompt, the response to grade, and ask the LLM to score it based on supplied criteria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Evaluation quality depends heavily on the judge prompt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Scales evaluation beyond human raters - faster, cheaper, and consistent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Treat evaluations as assistive, not definitive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Gold standard dataset is critical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56463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4CA8-69AA-F8D0-5712-FB70B82A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chart&#10;&#10;AI-generated content may be incorrect.">
            <a:extLst>
              <a:ext uri="{FF2B5EF4-FFF2-40B4-BE49-F238E27FC236}">
                <a16:creationId xmlns:a16="http://schemas.microsoft.com/office/drawing/2014/main" id="{0DDB9E48-3319-C64C-8875-568360C6B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6" y="1837315"/>
            <a:ext cx="17669028" cy="7804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13BAEA-DFB2-CA0C-D115-A977A72D5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99163A24-49EA-061A-C23D-A99D0D01DEDB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LLM as a Judge Architecture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457F047-B9D2-23F0-00C4-2FF1A9D640E9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69621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9D790-3307-16A7-0D95-6E9850518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12D35-2B66-1C08-2832-5F3FB56B9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9245E42-5621-1D48-69A9-CB468840BA12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Best Practices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E50F753-110A-4109-515F-7C7BD181D7AE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86FB6DD-0099-3DF5-42CC-0BCFDE5AF641}"/>
              </a:ext>
            </a:extLst>
          </p:cNvPr>
          <p:cNvSpPr txBox="1"/>
          <p:nvPr/>
        </p:nvSpPr>
        <p:spPr>
          <a:xfrm>
            <a:off x="685800" y="2270918"/>
            <a:ext cx="16383000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Use a clear prompt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Use a smaller grading scale or pass/fail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Avoid subjective decisions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Don’t self-grade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Iterate!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Validate with spot checks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Revisit regularly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53460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AE712-8BE6-FF91-AAA3-C1FDCA98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363EE-543D-43B4-B5B7-F73883F07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711B73F-6B2D-F95C-D89C-000ECC0D8301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Issues with LLM as a Judge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3B501A0-D642-3259-C347-8FA9BEA2694E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474F33-427E-23DA-C1E2-D61B0CC5BDC3}"/>
              </a:ext>
            </a:extLst>
          </p:cNvPr>
          <p:cNvSpPr txBox="1"/>
          <p:nvPr/>
        </p:nvSpPr>
        <p:spPr>
          <a:xfrm>
            <a:off x="685800" y="2400300"/>
            <a:ext cx="16383000" cy="3857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Can be too optimistic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Struggles with domain specific or cultural cues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Sensitive to small prompt variances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Judgments may vary slightly across identical inputs due to probabilistic nature of LLMs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0726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40964-B0C5-E980-2FC1-9DF1281B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FA04E7-0C2F-6FC3-8E9E-CEFC25D79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67D1F72-ACD0-36AB-8D28-73EBF453D114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Assumptions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CBF0927-C5F2-C22B-55BB-C08B1F7B70B9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193D7A7-682C-A107-8DE8-912AC25EB074}"/>
              </a:ext>
            </a:extLst>
          </p:cNvPr>
          <p:cNvSpPr txBox="1"/>
          <p:nvPr/>
        </p:nvSpPr>
        <p:spPr>
          <a:xfrm>
            <a:off x="685800" y="2400300"/>
            <a:ext cx="1638300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You know what an LLM is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You want to improve how you use them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You aren’t necessarily a coder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Your budget is not unlimited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8848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D12C6-1CA1-000D-6000-5FFB6F1C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7B281C-004A-D084-7AE1-F6FA2A323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A4ED29C-5683-FC1C-670B-719F88C000A2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Grading Notes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3152A76-BD6E-F3A5-D4A2-8772A31ABDDF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276F0F7-173A-2989-1B78-F8E4B0753081}"/>
              </a:ext>
            </a:extLst>
          </p:cNvPr>
          <p:cNvSpPr txBox="1"/>
          <p:nvPr/>
        </p:nvSpPr>
        <p:spPr>
          <a:xfrm>
            <a:off x="685800" y="2400300"/>
            <a:ext cx="16383000" cy="7540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Tells the model what to look for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LLMs don’t “know” what you care about by default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Helps reduce randomness and bias – keeps the model focused on your task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Aligns more with a human grader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More upfront effort is required but ma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kes judgments more repeatable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How to use: </a:t>
            </a:r>
          </a:p>
          <a:p>
            <a:pPr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Develop a comprehensive, multi-dimensional grading rubric </a:t>
            </a: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Create clear, objective scoring criteria </a:t>
            </a: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Define specific weight for each evaluation dimension </a:t>
            </a: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Establish a consistent scoring methodology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2088D-DAAE-DF3A-157F-6F7B39B3FA4D}"/>
              </a:ext>
            </a:extLst>
          </p:cNvPr>
          <p:cNvSpPr txBox="1"/>
          <p:nvPr/>
        </p:nvSpPr>
        <p:spPr>
          <a:xfrm>
            <a:off x="228600" y="9530090"/>
            <a:ext cx="1467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https://</a:t>
            </a:r>
            <a:r>
              <a:rPr lang="en-US" sz="28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www.databricks.com</a:t>
            </a:r>
            <a:r>
              <a:rPr lang="en-US" sz="28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/blog/enhancing-</a:t>
            </a:r>
            <a:r>
              <a:rPr lang="en-US" sz="28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llm</a:t>
            </a:r>
            <a:r>
              <a:rPr lang="en-US" sz="28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-as-a-judge-with-grading-notes</a:t>
            </a:r>
            <a:endParaRPr lang="en-US" sz="28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0225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5798-998C-846A-A36C-EE2277A24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80FCF-8790-3F3E-A8BE-3E366E12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BD0EBDF-7AFB-DA08-D001-E535D5C49BCF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B39A8-C3B1-EDA3-E26C-C00CD25DA84E}"/>
              </a:ext>
            </a:extLst>
          </p:cNvPr>
          <p:cNvSpPr txBox="1"/>
          <p:nvPr/>
        </p:nvSpPr>
        <p:spPr>
          <a:xfrm>
            <a:off x="2019300" y="3086100"/>
            <a:ext cx="142494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Frameworks</a:t>
            </a:r>
            <a:b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</a:br>
            <a:r>
              <a:rPr lang="en-US" sz="72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aka Can’t Somebody Else Do This Stuff?</a:t>
            </a: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494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CB76-9111-5325-2DFF-5BC58191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Picture 68" descr="Agenta - AI Agent Reviews, Features, Use Cases &amp; Alternatives (2025)">
            <a:extLst>
              <a:ext uri="{FF2B5EF4-FFF2-40B4-BE49-F238E27FC236}">
                <a16:creationId xmlns:a16="http://schemas.microsoft.com/office/drawing/2014/main" id="{CE2014CA-F97F-AE77-ECFA-53EB03A5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36709" b="36436"/>
          <a:stretch/>
        </p:blipFill>
        <p:spPr bwMode="auto">
          <a:xfrm>
            <a:off x="10685878" y="6749318"/>
            <a:ext cx="4838466" cy="133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E18D3F-3B7F-FD1A-D3B0-9CD12C61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C44EEFC8-9CD7-22F8-3D5E-8999D51EA2AC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An Expanding Ecosystem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09C1D818-1B08-A2FA-123F-33E505E23700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8" name="Picture 4" descr="Galileo Introduces LLM Studio: Enhanced ...">
            <a:extLst>
              <a:ext uri="{FF2B5EF4-FFF2-40B4-BE49-F238E27FC236}">
                <a16:creationId xmlns:a16="http://schemas.microsoft.com/office/drawing/2014/main" id="{81F4DFDD-9C53-1474-3327-8D85BF055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919" y="1788003"/>
            <a:ext cx="4953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Lflow Models — MLflow 2.3.1 documentation">
            <a:extLst>
              <a:ext uri="{FF2B5EF4-FFF2-40B4-BE49-F238E27FC236}">
                <a16:creationId xmlns:a16="http://schemas.microsoft.com/office/drawing/2014/main" id="{72F3E8C8-0047-F758-1CD2-7BB4CD9C2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798" y="4483641"/>
            <a:ext cx="342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ize AI Secures $70M Series C to Fix AI's Biggest Problem: Making LLMs and  AI Agents Work in the Real World">
            <a:extLst>
              <a:ext uri="{FF2B5EF4-FFF2-40B4-BE49-F238E27FC236}">
                <a16:creationId xmlns:a16="http://schemas.microsoft.com/office/drawing/2014/main" id="{433AC578-869D-3EE9-234E-04EF6107A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4" b="17537"/>
          <a:stretch/>
        </p:blipFill>
        <p:spPr bwMode="auto">
          <a:xfrm>
            <a:off x="9453672" y="4390873"/>
            <a:ext cx="4580893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epChecks | Intel Ignite">
            <a:extLst>
              <a:ext uri="{FF2B5EF4-FFF2-40B4-BE49-F238E27FC236}">
                <a16:creationId xmlns:a16="http://schemas.microsoft.com/office/drawing/2014/main" id="{624AB6CD-5854-A4A7-47F4-F99AAAF88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06" y="2933224"/>
            <a:ext cx="6489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t started with LangSmith | 🦜️🛠️ LangSmith">
            <a:extLst>
              <a:ext uri="{FF2B5EF4-FFF2-40B4-BE49-F238E27FC236}">
                <a16:creationId xmlns:a16="http://schemas.microsoft.com/office/drawing/2014/main" id="{DD3BB309-92BB-3421-F785-C4DDD43D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155" y="1934062"/>
            <a:ext cx="6026582" cy="93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lari: Testing and Simulation Stack ...">
            <a:extLst>
              <a:ext uri="{FF2B5EF4-FFF2-40B4-BE49-F238E27FC236}">
                <a16:creationId xmlns:a16="http://schemas.microsoft.com/office/drawing/2014/main" id="{194F1C46-7420-FA80-EDC8-F3B7E9D85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4"/>
          <a:stretch/>
        </p:blipFill>
        <p:spPr bwMode="auto">
          <a:xfrm>
            <a:off x="281765" y="3589622"/>
            <a:ext cx="4851400" cy="15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8" descr="Logo">
            <a:extLst>
              <a:ext uri="{FF2B5EF4-FFF2-40B4-BE49-F238E27FC236}">
                <a16:creationId xmlns:a16="http://schemas.microsoft.com/office/drawing/2014/main" id="{F0FF96C2-7F05-BCE7-9ADD-823F4A2DF4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53155" y="4991099"/>
            <a:ext cx="1843245" cy="184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QuotientAI">
            <a:extLst>
              <a:ext uri="{FF2B5EF4-FFF2-40B4-BE49-F238E27FC236}">
                <a16:creationId xmlns:a16="http://schemas.microsoft.com/office/drawing/2014/main" id="{FE100529-F978-41C1-A187-17900883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93" y="3426505"/>
            <a:ext cx="4991753" cy="9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EvalsOne on Uneed | Uneed">
            <a:extLst>
              <a:ext uri="{FF2B5EF4-FFF2-40B4-BE49-F238E27FC236}">
                <a16:creationId xmlns:a16="http://schemas.microsoft.com/office/drawing/2014/main" id="{344453A3-E8B1-046B-4200-5E0EF4280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t="35111" r="8000" b="37052"/>
          <a:stretch/>
        </p:blipFill>
        <p:spPr bwMode="auto">
          <a:xfrm>
            <a:off x="12415914" y="5621030"/>
            <a:ext cx="5562600" cy="101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TruLens® Real Estate Photography">
            <a:extLst>
              <a:ext uri="{FF2B5EF4-FFF2-40B4-BE49-F238E27FC236}">
                <a16:creationId xmlns:a16="http://schemas.microsoft.com/office/drawing/2014/main" id="{5FA71C7D-D76C-5238-7D9D-B44399F72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727" y="1631786"/>
            <a:ext cx="3703907" cy="16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Weights &amp; Biases Announces W&amp;B Prompts Launch Following $50M Investment  Round">
            <a:extLst>
              <a:ext uri="{FF2B5EF4-FFF2-40B4-BE49-F238E27FC236}">
                <a16:creationId xmlns:a16="http://schemas.microsoft.com/office/drawing/2014/main" id="{49B2C234-706C-1EBB-8E70-350318935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t="34997" r="15280" b="34630"/>
          <a:stretch/>
        </p:blipFill>
        <p:spPr bwMode="auto">
          <a:xfrm>
            <a:off x="5116416" y="4252934"/>
            <a:ext cx="3943246" cy="9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Context.ai Raises $3.5M from GV (Google Ventures) and Theory Ventures to  Bring Product Analytics to LLM-Powered Applications | Business Wire">
            <a:extLst>
              <a:ext uri="{FF2B5EF4-FFF2-40B4-BE49-F238E27FC236}">
                <a16:creationId xmlns:a16="http://schemas.microsoft.com/office/drawing/2014/main" id="{D11A6AD8-8FD1-65A5-9404-1879B66A4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4" b="30518"/>
          <a:stretch/>
        </p:blipFill>
        <p:spPr bwMode="auto">
          <a:xfrm>
            <a:off x="7712561" y="5778724"/>
            <a:ext cx="4379672" cy="100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Tonic.ai | LinkedIn">
            <a:extLst>
              <a:ext uri="{FF2B5EF4-FFF2-40B4-BE49-F238E27FC236}">
                <a16:creationId xmlns:a16="http://schemas.microsoft.com/office/drawing/2014/main" id="{5CE977A4-26B5-B32A-544F-4FC9E600D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5" t="10761" r="11621" b="12727"/>
          <a:stretch/>
        </p:blipFill>
        <p:spPr bwMode="auto">
          <a:xfrm>
            <a:off x="100735" y="5354984"/>
            <a:ext cx="1993005" cy="194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mpt flow - build high quality LLM apps (@ms_promptflow) / X">
            <a:extLst>
              <a:ext uri="{FF2B5EF4-FFF2-40B4-BE49-F238E27FC236}">
                <a16:creationId xmlns:a16="http://schemas.microsoft.com/office/drawing/2014/main" id="{4D0ED56B-6975-0B35-8DC0-CD85573C3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6" y="1649251"/>
            <a:ext cx="2402582" cy="240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Arthur Bench">
            <a:extLst>
              <a:ext uri="{FF2B5EF4-FFF2-40B4-BE49-F238E27FC236}">
                <a16:creationId xmlns:a16="http://schemas.microsoft.com/office/drawing/2014/main" id="{C105C655-71FC-B69A-989A-3EB667DA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3" y="8705574"/>
            <a:ext cx="4425948" cy="114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cale AI - NamuWiki">
            <a:extLst>
              <a:ext uri="{FF2B5EF4-FFF2-40B4-BE49-F238E27FC236}">
                <a16:creationId xmlns:a16="http://schemas.microsoft.com/office/drawing/2014/main" id="{BADB26F2-105B-DE7A-37AD-D6AA1EBDD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t="35822" r="14052" b="26442"/>
          <a:stretch/>
        </p:blipFill>
        <p:spPr bwMode="auto">
          <a:xfrm>
            <a:off x="2119047" y="6619392"/>
            <a:ext cx="303603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 descr="Spellforge.ai">
            <a:extLst>
              <a:ext uri="{FF2B5EF4-FFF2-40B4-BE49-F238E27FC236}">
                <a16:creationId xmlns:a16="http://schemas.microsoft.com/office/drawing/2014/main" id="{AB7F3F50-E54C-D5D7-097C-7EB96684B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039" y="8073075"/>
            <a:ext cx="39116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Amazon Bedrock | AWS Developer Center">
            <a:extLst>
              <a:ext uri="{FF2B5EF4-FFF2-40B4-BE49-F238E27FC236}">
                <a16:creationId xmlns:a16="http://schemas.microsoft.com/office/drawing/2014/main" id="{36AD549B-B999-6767-F0D0-179C8EEA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23" y="8642319"/>
            <a:ext cx="1542692" cy="154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Cohort 3 – Conception X">
            <a:extLst>
              <a:ext uri="{FF2B5EF4-FFF2-40B4-BE49-F238E27FC236}">
                <a16:creationId xmlns:a16="http://schemas.microsoft.com/office/drawing/2014/main" id="{5BC5367E-6051-78F9-3167-8056D0D1C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24930" r="14166" b="35620"/>
          <a:stretch/>
        </p:blipFill>
        <p:spPr bwMode="auto">
          <a:xfrm>
            <a:off x="-3017" y="7611588"/>
            <a:ext cx="6132325" cy="8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Literal AI | LinkedIn">
            <a:extLst>
              <a:ext uri="{FF2B5EF4-FFF2-40B4-BE49-F238E27FC236}">
                <a16:creationId xmlns:a16="http://schemas.microsoft.com/office/drawing/2014/main" id="{E2B73479-913D-9D1E-2F14-53AA0FA9A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80" y="537754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Foreai 2025 Company Profile: Valuation, Funding &amp; Investors | PitchBook">
            <a:extLst>
              <a:ext uri="{FF2B5EF4-FFF2-40B4-BE49-F238E27FC236}">
                <a16:creationId xmlns:a16="http://schemas.microsoft.com/office/drawing/2014/main" id="{76C960EF-329D-E77A-F814-4FD227A02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5" b="35629"/>
          <a:stretch/>
        </p:blipFill>
        <p:spPr bwMode="auto">
          <a:xfrm>
            <a:off x="1842379" y="5265548"/>
            <a:ext cx="4001227" cy="121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A92C4-B09A-F1D8-A5E8-09E2D205CFCA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r="6017" b="6130"/>
          <a:stretch/>
        </p:blipFill>
        <p:spPr>
          <a:xfrm>
            <a:off x="6464514" y="8157939"/>
            <a:ext cx="4312701" cy="854083"/>
          </a:xfrm>
          <a:prstGeom prst="rect">
            <a:avLst/>
          </a:prstGeom>
        </p:spPr>
      </p:pic>
      <p:pic>
        <p:nvPicPr>
          <p:cNvPr id="1098" name="Picture 74" descr="Parea AI (YC S23) | LinkedIn">
            <a:extLst>
              <a:ext uri="{FF2B5EF4-FFF2-40B4-BE49-F238E27FC236}">
                <a16:creationId xmlns:a16="http://schemas.microsoft.com/office/drawing/2014/main" id="{A5D1D4CF-90A3-13F2-CB73-272A60D27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2" b="34343"/>
          <a:stretch/>
        </p:blipFill>
        <p:spPr bwMode="auto">
          <a:xfrm>
            <a:off x="6989716" y="6954622"/>
            <a:ext cx="3636904" cy="108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 descr="How PromptLayer Works - PromptLayer">
            <a:extLst>
              <a:ext uri="{FF2B5EF4-FFF2-40B4-BE49-F238E27FC236}">
                <a16:creationId xmlns:a16="http://schemas.microsoft.com/office/drawing/2014/main" id="{7F7E469D-61A0-EC21-96C2-F45E04BA8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1" b="7430"/>
          <a:stretch/>
        </p:blipFill>
        <p:spPr bwMode="auto">
          <a:xfrm>
            <a:off x="7217254" y="9270144"/>
            <a:ext cx="7078174" cy="10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333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CA200-0FDC-D431-ED8F-6CB60484E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911C7-1EAD-8F2D-ADA8-8665CA639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F57D0F1-3206-7402-D223-A1863AD19E94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AFCD-6E72-0A48-B945-D6FAE2915A68}"/>
              </a:ext>
            </a:extLst>
          </p:cNvPr>
          <p:cNvSpPr txBox="1"/>
          <p:nvPr/>
        </p:nvSpPr>
        <p:spPr>
          <a:xfrm>
            <a:off x="2019300" y="3086100"/>
            <a:ext cx="142494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DEMO: </a:t>
            </a:r>
            <a:b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</a:b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LLM as a Judge with </a:t>
            </a:r>
            <a:r>
              <a:rPr lang="en-US" sz="12000" b="1" dirty="0" err="1">
                <a:solidFill>
                  <a:srgbClr val="504C44"/>
                </a:solidFill>
                <a:latin typeface="Poppins SemiBold" pitchFamily="2" charset="77"/>
                <a:ea typeface="Inter"/>
              </a:rPr>
              <a:t>LangSmith</a:t>
            </a:r>
            <a:endParaRPr lang="en-US" sz="72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2113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84C24-AF16-08AD-B5B9-3248359E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5F0E1-2928-246E-F268-8BB0F9D1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3B0E31C-E68A-2345-686C-10589CDE7103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Use Case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42E0348-0B28-A67B-149A-500FE2485731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652602-BF0C-ECB5-5CF4-E5C2881A0A0A}"/>
              </a:ext>
            </a:extLst>
          </p:cNvPr>
          <p:cNvSpPr txBox="1"/>
          <p:nvPr/>
        </p:nvSpPr>
        <p:spPr>
          <a:xfrm>
            <a:off x="405714" y="1915477"/>
            <a:ext cx="16383000" cy="837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A hospital wants an LLM to summarize lengthy clinician notes into concise, accurate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Another LLM (the judge) checks if the summary meets key standards (e.g., retaining critical info, using units) without dictating the exact wording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buNone/>
            </a:pPr>
            <a:r>
              <a:rPr lang="en-US" sz="3200" b="1" dirty="0">
                <a:solidFill>
                  <a:srgbClr val="504C44"/>
                </a:solidFill>
                <a:latin typeface="Montserrat" pitchFamily="2" charset="77"/>
                <a:ea typeface="Inter"/>
              </a:rPr>
              <a:t>Dataset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Input: A detailed clinical note with patient details, vitals, and observations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Output: Response from the LLM summarizing the Input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</a:rPr>
              <a:t>GradingNote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: A rule to evaluate the summary (e.g., "Ensure vital signs include units" or "Ensure cardiac symptoms are mentioned")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GroundTruth: Boolean indicating whether output summary is correct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148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5F46F-5FCA-94A5-641A-A80AC172E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29890-AD90-C4E6-1BF2-1189193DC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BA4671C-047A-8D92-0B8A-AE09397531EB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Sample Data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0C22B8D-9DE3-5676-13BD-036FAEA0D24C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5D53EF-A872-76B2-2946-E0DDE6132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550235"/>
              </p:ext>
            </p:extLst>
          </p:nvPr>
        </p:nvGraphicFramePr>
        <p:xfrm>
          <a:off x="309486" y="1859300"/>
          <a:ext cx="17597513" cy="551958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377314">
                  <a:extLst>
                    <a:ext uri="{9D8B030D-6E8A-4147-A177-3AD203B41FA5}">
                      <a16:colId xmlns:a16="http://schemas.microsoft.com/office/drawing/2014/main" val="1545688313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1203778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163761938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4239885252"/>
                    </a:ext>
                  </a:extLst>
                </a:gridCol>
              </a:tblGrid>
              <a:tr h="642782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LLM _response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Montserrat" pitchFamily="2" charset="77"/>
                        </a:rPr>
                        <a:t>grading_note</a:t>
                      </a:r>
                      <a:endParaRPr lang="en-US" sz="3200" dirty="0">
                        <a:latin typeface="Montserrat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Montserrat" pitchFamily="2" charset="77"/>
                        </a:rPr>
                        <a:t>grade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523602"/>
                  </a:ext>
                </a:extLst>
              </a:tr>
              <a:tr h="1246545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45-year-old female complains of shortness of breath. Vitals recorded: SpO2 100 %, RR 21 breaths/min. Respiratory distress suspected based on symptoms and history of asthma. Treated using albuterol nebulizer.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45F with shortness of breath. Administered nebulizer. Vitals were: SpO2 100 %, RR 21 breaths/min.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Ensure the summary mentions nebulizer.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984844"/>
                  </a:ext>
                </a:extLst>
              </a:tr>
              <a:tr h="1246545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27-year-old male complains of palpitations and lightheadedness. Vitals recorded: SpO2 89 %, BP 100/70 mmHg, HR 71 bpm. Arrhythmia suspected based on symptoms and history of hypertension. Treated using 325 mg aspirin.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Patient had cardiac symptoms and was treated.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Ensure the summary mentions the patient's history of hypertension.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Montserrat" pitchFamily="2" charset="77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37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37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8A089-4EEB-C4B1-9CE0-B9DEE00AE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EBEB0-F4DC-7CF8-D95F-339E83F6E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E6A8B202-E1AD-7E36-DABC-4BA32D9118CB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What You Need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CF2D309-998B-ABC3-2771-0F246E6AC043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461F49-B5FE-D4FC-2385-74042652E9CA}"/>
              </a:ext>
            </a:extLst>
          </p:cNvPr>
          <p:cNvSpPr txBox="1"/>
          <p:nvPr/>
        </p:nvSpPr>
        <p:spPr>
          <a:xfrm>
            <a:off x="685800" y="2400300"/>
            <a:ext cx="16383000" cy="683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 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LangSmith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 account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Developer account is free for one user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lvl="1"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	https://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www.langchain.com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/pricing-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langsmith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An LLM with an API key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Paid options – OpenAI, Anthropic, Mistral, 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xAI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, 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DeepSeek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algn="ctr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lvl="4"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OR 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914400" lvl="1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Free API key for Google Gemini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lvl="1"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	https://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aistudio.google.com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/app/</a:t>
            </a:r>
            <a:r>
              <a:rPr lang="en-US" sz="3200" dirty="0" err="1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apikey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1371600" lvl="2" indent="-457200">
              <a:lnSpc>
                <a:spcPts val="2800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 dataset to evaluate (with or without grading notes)</a:t>
            </a:r>
          </a:p>
        </p:txBody>
      </p:sp>
    </p:spTree>
    <p:extLst>
      <p:ext uri="{BB962C8B-B14F-4D97-AF65-F5344CB8AC3E}">
        <p14:creationId xmlns:p14="http://schemas.microsoft.com/office/powerpoint/2010/main" val="763972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22616-DEF0-D73D-01F7-534B7601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CCABC-32BE-B463-865B-1CA914526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E66FEEB7-A706-712B-FE0D-C0831B694388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BCCCE-88C8-2DFD-87F4-8E17207E4D59}"/>
              </a:ext>
            </a:extLst>
          </p:cNvPr>
          <p:cNvSpPr txBox="1"/>
          <p:nvPr/>
        </p:nvSpPr>
        <p:spPr>
          <a:xfrm>
            <a:off x="2019300" y="3086100"/>
            <a:ext cx="142494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Wrapping Up</a:t>
            </a:r>
            <a:endParaRPr lang="en-US" sz="72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7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515C9-E91C-A0F9-A9F2-5B2BBF52D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7725C-6DFD-41A2-F460-A5DF59A13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ABBEEC5-569A-4A1E-5CFA-F55CC511B904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Key Takeaways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67EA2E9-AA27-EB31-10AF-DCB71DDBA5F6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B8A48E-BEEC-9A1A-712A-2923D5B5D378}"/>
              </a:ext>
            </a:extLst>
          </p:cNvPr>
          <p:cNvSpPr txBox="1"/>
          <p:nvPr/>
        </p:nvSpPr>
        <p:spPr>
          <a:xfrm>
            <a:off x="685800" y="2400300"/>
            <a:ext cx="16383000" cy="3243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 “good” answer is highly subjective</a:t>
            </a: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No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one metric to rule them all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Humans are still the gold standard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Always ask ‘what are we optimizing for?’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sym typeface="Inter"/>
              </a:rPr>
              <a:t>Evaluation isn’t a one and done</a:t>
            </a:r>
          </a:p>
        </p:txBody>
      </p:sp>
    </p:spTree>
    <p:extLst>
      <p:ext uri="{BB962C8B-B14F-4D97-AF65-F5344CB8AC3E}">
        <p14:creationId xmlns:p14="http://schemas.microsoft.com/office/powerpoint/2010/main" val="2232195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6BB60-EBB9-945C-3368-C1AB8345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20" y="282398"/>
            <a:ext cx="7736681" cy="1235868"/>
          </a:xfrm>
        </p:spPr>
        <p:txBody>
          <a:bodyPr anchor="t">
            <a:normAutofit fontScale="85000" lnSpcReduction="20000"/>
          </a:bodyPr>
          <a:lstStyle/>
          <a:p>
            <a:pPr algn="ctr"/>
            <a:r>
              <a:rPr lang="en-US" sz="5400" dirty="0"/>
              <a:t>Session Evaluation</a:t>
            </a:r>
            <a:br>
              <a:rPr lang="en-US" sz="5400" dirty="0"/>
            </a:br>
            <a:r>
              <a:rPr lang="en-US" sz="5400" dirty="0"/>
              <a:t>Win 6x$50 gift card</a:t>
            </a:r>
            <a:r>
              <a:rPr lang="en-US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6B585-A52C-36B2-1CDF-A44A617C8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405938" y="282398"/>
            <a:ext cx="7774782" cy="1235868"/>
          </a:xfrm>
        </p:spPr>
        <p:txBody>
          <a:bodyPr anchor="t">
            <a:normAutofit fontScale="85000" lnSpcReduction="20000"/>
          </a:bodyPr>
          <a:lstStyle/>
          <a:p>
            <a:pPr algn="ctr"/>
            <a:r>
              <a:rPr lang="en-US" sz="5400" dirty="0"/>
              <a:t>Event Evaluation</a:t>
            </a:r>
            <a:br>
              <a:rPr lang="en-US" sz="5400" dirty="0"/>
            </a:br>
            <a:r>
              <a:rPr lang="en-US" sz="5400" dirty="0"/>
              <a:t>Win $100 gift card</a:t>
            </a:r>
          </a:p>
        </p:txBody>
      </p:sp>
      <p:pic>
        <p:nvPicPr>
          <p:cNvPr id="10" name="Content Placeholder 9" descr="Qr code on a photo of mountains and hot air balloons&#10;&#10;AI-generated content may be incorrect.">
            <a:extLst>
              <a:ext uri="{FF2B5EF4-FFF2-40B4-BE49-F238E27FC236}">
                <a16:creationId xmlns:a16="http://schemas.microsoft.com/office/drawing/2014/main" id="{7B1EB0F2-7E19-A0E2-B8A7-A4FABFA454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768840" y="1980131"/>
            <a:ext cx="7269480" cy="7269480"/>
          </a:xfrm>
        </p:spPr>
      </p:pic>
      <p:pic>
        <p:nvPicPr>
          <p:cNvPr id="18" name="Content Placeholder 17" descr="Qr code on a photo of a mountain&#10;&#10;AI-generated content may be incorrect.">
            <a:extLst>
              <a:ext uri="{FF2B5EF4-FFF2-40B4-BE49-F238E27FC236}">
                <a16:creationId xmlns:a16="http://schemas.microsoft.com/office/drawing/2014/main" id="{47D0D24B-1121-950D-BE49-7BA37A68AE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40919" y="1980131"/>
            <a:ext cx="7269480" cy="7269480"/>
          </a:xfrm>
        </p:spPr>
      </p:pic>
    </p:spTree>
    <p:extLst>
      <p:ext uri="{BB962C8B-B14F-4D97-AF65-F5344CB8AC3E}">
        <p14:creationId xmlns:p14="http://schemas.microsoft.com/office/powerpoint/2010/main" val="130907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E01FF-926B-047A-53DC-43FEDCAD8CD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968" y="321540"/>
            <a:ext cx="6858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914DE2-3216-FB74-32C1-37CD5631664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968" y="321540"/>
            <a:ext cx="6858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C1ADD6-1DFE-25E0-EF6A-A98811D1EB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" y="2932079"/>
            <a:ext cx="5907504" cy="16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61FB9E1-FBC4-B0C9-11B2-CF35E25808E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299" y="2570818"/>
            <a:ext cx="6533736" cy="183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6F52E9D-6E35-B8F7-A897-3A09298C3BF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56" y="7729040"/>
            <a:ext cx="274320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CD9D14C-E97F-6C88-6C32-F5EEE79722D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45" y="7563606"/>
            <a:ext cx="274320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6576F02F-7AAE-3D83-58D8-750202513DF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6" y="7729040"/>
            <a:ext cx="274320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16 THANK YOU SIGNS ideas | thank you ...">
            <a:extLst>
              <a:ext uri="{FF2B5EF4-FFF2-40B4-BE49-F238E27FC236}">
                <a16:creationId xmlns:a16="http://schemas.microsoft.com/office/drawing/2014/main" id="{BAFD5844-A32C-062A-664C-50A49F23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4000500"/>
            <a:ext cx="33718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and orange text&#10;&#10;AI-generated content may be incorrect.">
            <a:extLst>
              <a:ext uri="{FF2B5EF4-FFF2-40B4-BE49-F238E27FC236}">
                <a16:creationId xmlns:a16="http://schemas.microsoft.com/office/drawing/2014/main" id="{C5B336DA-9374-F228-7B24-126EB71577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475" y="5148200"/>
            <a:ext cx="6853799" cy="1930701"/>
          </a:xfrm>
          <a:prstGeom prst="rect">
            <a:avLst/>
          </a:prstGeom>
        </p:spPr>
      </p:pic>
      <p:pic>
        <p:nvPicPr>
          <p:cNvPr id="3" name="Picture 2" descr="A logo with blue and black text&#10;&#10;AI-generated content may be incorrect.">
            <a:extLst>
              <a:ext uri="{FF2B5EF4-FFF2-40B4-BE49-F238E27FC236}">
                <a16:creationId xmlns:a16="http://schemas.microsoft.com/office/drawing/2014/main" id="{8FEED499-780F-2FE9-34F7-11F34FF43F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10473" y="4230791"/>
            <a:ext cx="5790200" cy="30135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FBADDE-2EED-BD76-BFEF-CB51E07FDC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1807" y="6815140"/>
            <a:ext cx="4218572" cy="27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remove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87B16-AFD2-A003-3744-3F8ED0D1A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366D3-17A7-2F69-3EA0-3B1D3B33A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47348F0-3866-DD58-FFA0-CB9367CC0B62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7DB42-921B-7FDB-CDEA-E450EE87A679}"/>
              </a:ext>
            </a:extLst>
          </p:cNvPr>
          <p:cNvSpPr txBox="1"/>
          <p:nvPr/>
        </p:nvSpPr>
        <p:spPr>
          <a:xfrm>
            <a:off x="0" y="914950"/>
            <a:ext cx="1587754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Thanks! Questions?</a:t>
            </a:r>
            <a:endParaRPr lang="en-US" sz="7200" b="1" dirty="0">
              <a:solidFill>
                <a:srgbClr val="504C44"/>
              </a:solidFill>
              <a:latin typeface="Poppins SemiBold" pitchFamily="2" charset="77"/>
              <a:ea typeface="Inter"/>
            </a:endParaRP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BEECD11-7A2B-2A5E-20E0-A2D668C9529B}"/>
              </a:ext>
            </a:extLst>
          </p:cNvPr>
          <p:cNvSpPr txBox="1"/>
          <p:nvPr/>
        </p:nvSpPr>
        <p:spPr>
          <a:xfrm>
            <a:off x="411755" y="3182083"/>
            <a:ext cx="1459908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Slides and sample data available at: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77BD5981-8A69-8F2C-AB94-B06DD2780549}"/>
              </a:ext>
            </a:extLst>
          </p:cNvPr>
          <p:cNvSpPr txBox="1"/>
          <p:nvPr/>
        </p:nvSpPr>
        <p:spPr>
          <a:xfrm>
            <a:off x="391160" y="418037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 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91796922-4759-3C2C-E18A-B88FB46F8709}"/>
              </a:ext>
            </a:extLst>
          </p:cNvPr>
          <p:cNvSpPr txBox="1"/>
          <p:nvPr/>
        </p:nvSpPr>
        <p:spPr>
          <a:xfrm>
            <a:off x="380999" y="6065039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You can fine me at: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9F9ADF4-D627-C1A2-75EF-40A3ECEB3285}"/>
              </a:ext>
            </a:extLst>
          </p:cNvPr>
          <p:cNvSpPr txBox="1"/>
          <p:nvPr/>
        </p:nvSpPr>
        <p:spPr>
          <a:xfrm>
            <a:off x="391160" y="7318261"/>
            <a:ext cx="16383000" cy="177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defTabSz="914400">
              <a:spcBef>
                <a:spcPts val="600"/>
              </a:spcBef>
              <a:buClr>
                <a:srgbClr val="677480"/>
              </a:buClr>
              <a:buSzPts val="3000"/>
            </a:pPr>
            <a:r>
              <a:rPr lang="en-US" sz="3200" kern="0" dirty="0" err="1">
                <a:latin typeface="Montserrat" pitchFamily="2" charset="77"/>
                <a:sym typeface="Lato"/>
              </a:rPr>
              <a:t>Tracey@antrimsolutions.com</a:t>
            </a:r>
            <a:endParaRPr lang="en-US" sz="3200" kern="0" dirty="0">
              <a:latin typeface="Montserrat" pitchFamily="2" charset="77"/>
              <a:sym typeface="Lato"/>
            </a:endParaRPr>
          </a:p>
          <a:p>
            <a:pPr lvl="0" defTabSz="914400">
              <a:spcBef>
                <a:spcPts val="600"/>
              </a:spcBef>
              <a:buClr>
                <a:srgbClr val="677480"/>
              </a:buClr>
              <a:buSzPts val="3000"/>
            </a:pPr>
            <a:r>
              <a:rPr lang="en-US" sz="3200" kern="0" dirty="0">
                <a:latin typeface="Montserrat" pitchFamily="2" charset="77"/>
                <a:sym typeface="Lato"/>
              </a:rPr>
              <a:t>https://</a:t>
            </a:r>
            <a:r>
              <a:rPr lang="en-US" sz="3200" kern="0" dirty="0" err="1">
                <a:latin typeface="Montserrat" pitchFamily="2" charset="77"/>
                <a:sym typeface="Lato"/>
              </a:rPr>
              <a:t>Linkedin.com</a:t>
            </a:r>
            <a:r>
              <a:rPr lang="en-US" sz="3200" kern="0" dirty="0">
                <a:latin typeface="Montserrat" pitchFamily="2" charset="77"/>
                <a:sym typeface="Lato"/>
              </a:rPr>
              <a:t>/in/</a:t>
            </a:r>
            <a:r>
              <a:rPr lang="en-US" sz="3200" kern="0" dirty="0" err="1">
                <a:latin typeface="Montserrat" pitchFamily="2" charset="77"/>
                <a:sym typeface="Lato"/>
              </a:rPr>
              <a:t>traceyakroll</a:t>
            </a:r>
            <a:endParaRPr lang="en-US" sz="3200" kern="0" dirty="0">
              <a:latin typeface="Montserrat" pitchFamily="2" charset="77"/>
              <a:sym typeface="Lato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F741EDD-5383-D83D-3D9D-1FCDBBC8D876}"/>
              </a:ext>
            </a:extLst>
          </p:cNvPr>
          <p:cNvSpPr txBox="1"/>
          <p:nvPr/>
        </p:nvSpPr>
        <p:spPr>
          <a:xfrm>
            <a:off x="391160" y="4617759"/>
            <a:ext cx="16383000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Montserrat" pitchFamily="2" charset="77"/>
              </a:rPr>
              <a:t>https://</a:t>
            </a:r>
            <a:r>
              <a:rPr lang="en-US" sz="3200" dirty="0" err="1">
                <a:latin typeface="Montserrat" pitchFamily="2" charset="77"/>
              </a:rPr>
              <a:t>github.com</a:t>
            </a:r>
            <a:r>
              <a:rPr lang="en-US" sz="3200" dirty="0">
                <a:latin typeface="Montserrat" pitchFamily="2" charset="77"/>
              </a:rPr>
              <a:t>/</a:t>
            </a:r>
            <a:r>
              <a:rPr lang="en-US" sz="3200" dirty="0" err="1">
                <a:latin typeface="Montserrat" pitchFamily="2" charset="77"/>
              </a:rPr>
              <a:t>traceykroll</a:t>
            </a:r>
            <a:r>
              <a:rPr lang="en-US" sz="3200" dirty="0">
                <a:latin typeface="Montserrat" pitchFamily="2" charset="77"/>
              </a:rPr>
              <a:t>/</a:t>
            </a:r>
            <a:r>
              <a:rPr lang="en-US" sz="3200" dirty="0" err="1">
                <a:latin typeface="Montserrat" pitchFamily="2" charset="77"/>
              </a:rPr>
              <a:t>ChatGPTSaidWhat</a:t>
            </a:r>
            <a:endParaRPr lang="en-US" sz="3200" dirty="0">
              <a:latin typeface="Montserrat" pitchFamily="2" charset="77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5866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4B16F-D2A7-92D0-0C40-6EE4937D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7F49C-BD0D-1CE3-0BDA-C0A64FB15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45EF7C7-4A39-A57E-78AA-170660835765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 Little About Me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ECD809E0-0EC6-B7B9-A204-0C6DCE57008E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5" descr="A person in a graduation gown and cap holding a dog&#10;&#10;Description automatically generated">
            <a:extLst>
              <a:ext uri="{FF2B5EF4-FFF2-40B4-BE49-F238E27FC236}">
                <a16:creationId xmlns:a16="http://schemas.microsoft.com/office/drawing/2014/main" id="{05479E5E-1213-08A4-9EFC-D46E8EFC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6"/>
          <a:stretch/>
        </p:blipFill>
        <p:spPr>
          <a:xfrm rot="5400000">
            <a:off x="6243206" y="4403273"/>
            <a:ext cx="5553547" cy="5124835"/>
          </a:xfrm>
          <a:prstGeom prst="rect">
            <a:avLst/>
          </a:prstGeom>
        </p:spPr>
      </p:pic>
      <p:pic>
        <p:nvPicPr>
          <p:cNvPr id="7" name="Picture 6" descr="A black and silver rv&#10;&#10;Description automatically generated">
            <a:extLst>
              <a:ext uri="{FF2B5EF4-FFF2-40B4-BE49-F238E27FC236}">
                <a16:creationId xmlns:a16="http://schemas.microsoft.com/office/drawing/2014/main" id="{8B7520F0-73CD-ABEF-EB8A-6714F57FC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2"/>
          <a:stretch/>
        </p:blipFill>
        <p:spPr>
          <a:xfrm>
            <a:off x="11830438" y="711246"/>
            <a:ext cx="5366330" cy="4413204"/>
          </a:xfrm>
          <a:prstGeom prst="rect">
            <a:avLst/>
          </a:prstGeom>
        </p:spPr>
      </p:pic>
      <p:pic>
        <p:nvPicPr>
          <p:cNvPr id="8" name="Picture 7" descr="A dog running through a hurdle&#10;&#10;Description automatically generated">
            <a:extLst>
              <a:ext uri="{FF2B5EF4-FFF2-40B4-BE49-F238E27FC236}">
                <a16:creationId xmlns:a16="http://schemas.microsoft.com/office/drawing/2014/main" id="{1AF868D8-AA3E-CF7D-8784-B5EA10AC9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581" b="10553"/>
          <a:stretch/>
        </p:blipFill>
        <p:spPr>
          <a:xfrm>
            <a:off x="183813" y="2251098"/>
            <a:ext cx="6025711" cy="4413204"/>
          </a:xfrm>
          <a:prstGeom prst="rect">
            <a:avLst/>
          </a:prstGeom>
        </p:spPr>
      </p:pic>
      <p:pic>
        <p:nvPicPr>
          <p:cNvPr id="1026" name="Picture 2" descr="Code in Place: Free Python course hosted by Stanford University –  GoGeomatics">
            <a:extLst>
              <a:ext uri="{FF2B5EF4-FFF2-40B4-BE49-F238E27FC236}">
                <a16:creationId xmlns:a16="http://schemas.microsoft.com/office/drawing/2014/main" id="{0A7C09E3-E7E8-23BF-4D01-DF0B333A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482600"/>
            <a:ext cx="27813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dia Kit | PTC Newsroom">
            <a:extLst>
              <a:ext uri="{FF2B5EF4-FFF2-40B4-BE49-F238E27FC236}">
                <a16:creationId xmlns:a16="http://schemas.microsoft.com/office/drawing/2014/main" id="{E05E2A55-9BF4-5DC1-5506-4CB88A621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21336" r="5430" b="28392"/>
          <a:stretch/>
        </p:blipFill>
        <p:spPr bwMode="auto">
          <a:xfrm>
            <a:off x="0" y="7265938"/>
            <a:ext cx="5943627" cy="217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86104-5278-B887-7E4F-8F8DAC3E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5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82080-5B44-677A-CAE3-7AE78C06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21C065-6B8D-F327-3699-471CB47EB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A2075FB-C555-5EB1-E0FC-59AC7EB9A005}"/>
              </a:ext>
            </a:extLst>
          </p:cNvPr>
          <p:cNvSpPr txBox="1"/>
          <p:nvPr/>
        </p:nvSpPr>
        <p:spPr>
          <a:xfrm>
            <a:off x="2019300" y="4686300"/>
            <a:ext cx="142494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12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A Quick Overview</a:t>
            </a:r>
          </a:p>
          <a:p>
            <a:pPr>
              <a:lnSpc>
                <a:spcPts val="9629"/>
              </a:lnSpc>
            </a:pPr>
            <a:r>
              <a:rPr lang="en-US" sz="6000" b="1" spc="1375" dirty="0">
                <a:solidFill>
                  <a:srgbClr val="504C44"/>
                </a:solidFill>
                <a:latin typeface="Poppins SemiBold" pitchFamily="2" charset="77"/>
                <a:ea typeface="Inter"/>
                <a:cs typeface="Lato Medium" panose="020F0602020204030203" pitchFamily="34" charset="0"/>
                <a:sym typeface="Baskerville Display PT"/>
              </a:rPr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79AB22D-B906-306D-46CF-D275A623752F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801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9F166-A338-C997-844D-58F172876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50646-D111-E960-2F2D-D65918B34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938537C-41AD-870E-DB2D-32DD9334095E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Why Evaluate LLM Responses 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9AAF0C5-ABA2-4258-D8BA-F421204F7125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C848045-23D8-D58D-1427-859C3F3BC6F9}"/>
              </a:ext>
            </a:extLst>
          </p:cNvPr>
          <p:cNvSpPr txBox="1"/>
          <p:nvPr/>
        </p:nvSpPr>
        <p:spPr>
          <a:xfrm>
            <a:off x="685800" y="2400300"/>
            <a:ext cx="16383000" cy="6104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ensure </a:t>
            </a: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reliability and fairness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To determine relevance of answers</a:t>
            </a:r>
          </a:p>
          <a:p>
            <a:pPr algn="l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identify and prevent bias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screen for possible harmful or inappropriate responses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ensure performance is acceptable before releasing to customers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monitor ongoing performance as models are updated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 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To compare response quality between different models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And because…..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7752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AC02-6A43-BCAE-22D8-489CBDA9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4C2E3-69AB-9EC8-58E1-EA085634C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3A648D1-F218-5FD6-9D99-FEF347D93700}"/>
              </a:ext>
            </a:extLst>
          </p:cNvPr>
          <p:cNvSpPr txBox="1"/>
          <p:nvPr/>
        </p:nvSpPr>
        <p:spPr>
          <a:xfrm>
            <a:off x="381000" y="495300"/>
            <a:ext cx="114820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LLMs Hallucinate!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21C685A-6BC6-483A-C1E1-6CB9746FDF1C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2" descr="r/boston - FENWA Show me an image of Babe Ruth hitting a home run in Fenway Park Here is an image of Babe Ruth hitting a home run at Fenway Park, capturing the historic moment with vintage textures and period-accurate details.">
            <a:extLst>
              <a:ext uri="{FF2B5EF4-FFF2-40B4-BE49-F238E27FC236}">
                <a16:creationId xmlns:a16="http://schemas.microsoft.com/office/drawing/2014/main" id="{A1185956-3EB1-0513-2035-468337CA2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3118" r="726" b="2046"/>
          <a:stretch/>
        </p:blipFill>
        <p:spPr bwMode="auto">
          <a:xfrm>
            <a:off x="11185024" y="210145"/>
            <a:ext cx="7093122" cy="74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AC9A425-64D0-29FA-B945-4BC9F2ABB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 bwMode="auto">
          <a:xfrm>
            <a:off x="126069" y="1576422"/>
            <a:ext cx="10804024" cy="546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EAD0B-52A9-EDC2-16A4-18A4B1CBAA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21" b="38480"/>
          <a:stretch/>
        </p:blipFill>
        <p:spPr>
          <a:xfrm>
            <a:off x="6232686" y="5641944"/>
            <a:ext cx="5630333" cy="44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4588E-F6B9-F375-5776-EDA6257E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765E0-9B4C-8800-AF16-053A778FD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0082" y="7658622"/>
            <a:ext cx="2998432" cy="2315244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C3F85BA2-3F59-02DB-33B9-CA3BC0DB2F35}"/>
              </a:ext>
            </a:extLst>
          </p:cNvPr>
          <p:cNvSpPr txBox="1"/>
          <p:nvPr/>
        </p:nvSpPr>
        <p:spPr>
          <a:xfrm>
            <a:off x="381000" y="495300"/>
            <a:ext cx="16383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000" b="1" dirty="0">
                <a:solidFill>
                  <a:srgbClr val="504C44"/>
                </a:solidFill>
                <a:latin typeface="Poppins SemiBold" pitchFamily="2" charset="77"/>
                <a:ea typeface="Inter"/>
              </a:rPr>
              <a:t>What Makes a Good LLM Response?</a:t>
            </a:r>
            <a:endParaRPr lang="en-US" sz="6000" b="1" spc="1375" dirty="0">
              <a:solidFill>
                <a:srgbClr val="504C44"/>
              </a:solidFill>
              <a:latin typeface="Poppins SemiBold" pitchFamily="2" charset="77"/>
              <a:ea typeface="Baskerville Display PT"/>
              <a:cs typeface="Lato Medium" panose="020F0602020204030203" pitchFamily="34" charset="0"/>
              <a:sym typeface="Baskerville Display P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EE4F988-7FB9-9377-437F-827F3901D6E1}"/>
              </a:ext>
            </a:extLst>
          </p:cNvPr>
          <p:cNvSpPr txBox="1"/>
          <p:nvPr/>
        </p:nvSpPr>
        <p:spPr>
          <a:xfrm>
            <a:off x="685800" y="2400300"/>
            <a:ext cx="16383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44AA1-A3FC-60BD-F1EF-3713B6BF3548}"/>
              </a:ext>
            </a:extLst>
          </p:cNvPr>
          <p:cNvSpPr txBox="1"/>
          <p:nvPr/>
        </p:nvSpPr>
        <p:spPr>
          <a:xfrm>
            <a:off x="685800" y="2400300"/>
            <a:ext cx="16383000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Accuracy</a:t>
            </a: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Relevance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</a:rPr>
              <a:t>Completeness</a:t>
            </a:r>
          </a:p>
          <a:p>
            <a:pPr algn="l">
              <a:lnSpc>
                <a:spcPts val="2800"/>
              </a:lnSpc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Clarity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Helpfulness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 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Appropriate tone and style</a:t>
            </a:r>
            <a:b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</a:b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Montserrat" pitchFamily="2" charset="77"/>
                <a:ea typeface="Inter"/>
                <a:cs typeface="Inter"/>
                <a:sym typeface="Inter"/>
              </a:rPr>
              <a:t>Safe and ethical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04C44"/>
              </a:solidFill>
              <a:latin typeface="Montserrat" pitchFamily="2" charset="77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3864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22535</TotalTime>
  <Words>1678</Words>
  <Application>Microsoft Macintosh PowerPoint</Application>
  <PresentationFormat>Custom</PresentationFormat>
  <Paragraphs>481</Paragraphs>
  <Slides>40</Slides>
  <Notes>38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Courier New</vt:lpstr>
      <vt:lpstr>Symbol</vt:lpstr>
      <vt:lpstr>Aptos</vt:lpstr>
      <vt:lpstr>Arial</vt:lpstr>
      <vt:lpstr>Consolas</vt:lpstr>
      <vt:lpstr>Inter</vt:lpstr>
      <vt:lpstr>Times New Roman</vt:lpstr>
      <vt:lpstr>Poppins SemiBold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cp:lastModifiedBy>Tracey Kroll</cp:lastModifiedBy>
  <cp:revision>76</cp:revision>
  <dcterms:created xsi:type="dcterms:W3CDTF">2006-08-16T00:00:00Z</dcterms:created>
  <dcterms:modified xsi:type="dcterms:W3CDTF">2025-09-26T01:48:28Z</dcterms:modified>
  <dc:identifier>DAGiADriPcI</dc:identifier>
</cp:coreProperties>
</file>